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Montserrat Medium"/>
      <p:regular r:id="rId22"/>
      <p:bold r:id="rId23"/>
      <p:italic r:id="rId24"/>
      <p:boldItalic r:id="rId25"/>
    </p:embeddedFont>
    <p:embeddedFont>
      <p:font typeface="Montserrat ExtraLight"/>
      <p:regular r:id="rId26"/>
      <p:bold r:id="rId27"/>
      <p:italic r:id="rId28"/>
      <p:boldItalic r:id="rId29"/>
    </p:embeddedFont>
    <p:embeddedFont>
      <p:font typeface="Montserrat ExtraBold"/>
      <p:bold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MontserratMedium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MontserratMedium-italic.fntdata"/><Relationship Id="rId23" Type="http://schemas.openxmlformats.org/officeDocument/2006/relationships/font" Target="fonts/MontserratMedium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ExtraLight-regular.fntdata"/><Relationship Id="rId25" Type="http://schemas.openxmlformats.org/officeDocument/2006/relationships/font" Target="fonts/MontserratMedium-boldItalic.fntdata"/><Relationship Id="rId28" Type="http://schemas.openxmlformats.org/officeDocument/2006/relationships/font" Target="fonts/MontserratExtraLight-italic.fntdata"/><Relationship Id="rId27" Type="http://schemas.openxmlformats.org/officeDocument/2006/relationships/font" Target="fonts/MontserratExtraLigh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ExtraLigh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ExtraBold-boldItalic.fntdata"/><Relationship Id="rId30" Type="http://schemas.openxmlformats.org/officeDocument/2006/relationships/font" Target="fonts/MontserratExtraBold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f9262ee2f_0_26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f9262ee2f_0_26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f9262ee2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f9262ee2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e015854ad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e015854ad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f9262ee2f_0_26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f9262ee2f_0_26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2a72bbe65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2a72bbe65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109a7bba7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109a7bba7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29f0ceddb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29f0ceddb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29f0ceddb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29f0ceddb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4d01c9c46cf088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4d01c9c46cf088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4d01c9c46cf088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4d01c9c46cf088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2a72bbe65f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2a72bbe65f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jocelyn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dn.openai.com/papers/gpt-4.pd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Relationship Id="rId6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type="ctrTitle"/>
          </p:nvPr>
        </p:nvSpPr>
        <p:spPr>
          <a:xfrm>
            <a:off x="2175900" y="1335900"/>
            <a:ext cx="4792200" cy="6447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GPT-4</a:t>
            </a:r>
            <a:endParaRPr/>
          </a:p>
        </p:txBody>
      </p:sp>
      <p:sp>
        <p:nvSpPr>
          <p:cNvPr id="159" name="Google Shape;159;p36"/>
          <p:cNvSpPr txBox="1"/>
          <p:nvPr>
            <p:ph idx="1" type="subTitle"/>
          </p:nvPr>
        </p:nvSpPr>
        <p:spPr>
          <a:xfrm>
            <a:off x="2044200" y="2504450"/>
            <a:ext cx="5055600" cy="18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“OpenAI (2023)”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CECS 451</a:t>
            </a:r>
            <a:r>
              <a:rPr lang="en"/>
              <a:t> Midterm Presentation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Instructor: </a:t>
            </a:r>
            <a:r>
              <a:rPr lang="en"/>
              <a:t>Professor Mahshid Fardadi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Group 3: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Jocelyn Gonzalez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Jose Jimenez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Ruby Nguyen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Bich-Tram Pham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Dimpal Shah</a:t>
            </a:r>
            <a:endParaRPr/>
          </a:p>
        </p:txBody>
      </p:sp>
      <p:sp>
        <p:nvSpPr>
          <p:cNvPr id="160" name="Google Shape;160;p36"/>
          <p:cNvSpPr txBox="1"/>
          <p:nvPr>
            <p:ph type="ctrTitle"/>
          </p:nvPr>
        </p:nvSpPr>
        <p:spPr>
          <a:xfrm>
            <a:off x="2941650" y="2010175"/>
            <a:ext cx="3260700" cy="464700"/>
          </a:xfrm>
          <a:prstGeom prst="rect">
            <a:avLst/>
          </a:prstGeom>
          <a:effectLst>
            <a:outerShdw blurRad="100013" rotWithShape="0" algn="bl" dir="84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latin typeface="Montserrat ExtraLight"/>
                <a:ea typeface="Montserrat ExtraLight"/>
                <a:cs typeface="Montserrat ExtraLight"/>
                <a:sym typeface="Montserrat ExtraLight"/>
              </a:rPr>
              <a:t>Capability &amp; Challenges</a:t>
            </a:r>
            <a:endParaRPr b="0" sz="20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1" name="Google Shape;161;p36"/>
          <p:cNvCxnSpPr/>
          <p:nvPr/>
        </p:nvCxnSpPr>
        <p:spPr>
          <a:xfrm>
            <a:off x="3190500" y="19509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9" name="Google Shape;259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60" name="Google Shape;260;p4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2203625" y="2783100"/>
            <a:ext cx="6099300" cy="16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2.  </a:t>
            </a:r>
            <a:r>
              <a:rPr b="1" lang="en" sz="1600"/>
              <a:t>Adversarial testing with domain experts:</a:t>
            </a:r>
            <a:endParaRPr b="1" sz="1600"/>
          </a:p>
          <a:p>
            <a:pPr indent="-3175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Domains such as long-term AI alignment risks, cybersecurity, biorisk, and international security</a:t>
            </a:r>
            <a:endParaRPr sz="1400"/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Testing model behavior in high-risk areas which need niche expertise</a:t>
            </a:r>
            <a:endParaRPr sz="1400"/>
          </a:p>
          <a:p>
            <a:pPr indent="0" lvl="0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5"/>
          <p:cNvSpPr/>
          <p:nvPr/>
        </p:nvSpPr>
        <p:spPr>
          <a:xfrm>
            <a:off x="572013" y="3068700"/>
            <a:ext cx="1407000" cy="140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812" y="3301500"/>
            <a:ext cx="941400" cy="9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5"/>
          <p:cNvSpPr txBox="1"/>
          <p:nvPr/>
        </p:nvSpPr>
        <p:spPr>
          <a:xfrm>
            <a:off x="415700" y="1153800"/>
            <a:ext cx="6718500" cy="19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AutoNum type="arabicPeriod"/>
            </a:pPr>
            <a:r>
              <a:rPr b="1"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Protocols for the development and deployment process</a:t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team select diverse and high-quality data-source while filtering out harmful content from the training data.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Train the model to detect and refuse harmful instructions and prompt.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45"/>
          <p:cNvSpPr/>
          <p:nvPr/>
        </p:nvSpPr>
        <p:spPr>
          <a:xfrm>
            <a:off x="7313725" y="1089150"/>
            <a:ext cx="1407000" cy="140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6523" y="1321948"/>
            <a:ext cx="941400" cy="9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6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cxnSp>
        <p:nvCxnSpPr>
          <p:cNvPr id="272" name="Google Shape;272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73" name="Google Shape;273;p46"/>
          <p:cNvSpPr txBox="1"/>
          <p:nvPr/>
        </p:nvSpPr>
        <p:spPr>
          <a:xfrm>
            <a:off x="780900" y="1182050"/>
            <a:ext cx="7582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Primary method for GPT-4 was RLHF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Fine tuned GPT-4 with SFT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Uses RBRMs to guid GPT-4 towards appropriate refusals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4" name="Google Shape;27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388" y="2726150"/>
            <a:ext cx="3350762" cy="241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8706" y="2726150"/>
            <a:ext cx="3211256" cy="241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cxnSp>
        <p:nvCxnSpPr>
          <p:cNvPr id="281" name="Google Shape;281;p4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82" name="Google Shape;282;p47"/>
          <p:cNvSpPr txBox="1"/>
          <p:nvPr/>
        </p:nvSpPr>
        <p:spPr>
          <a:xfrm>
            <a:off x="713500" y="1352425"/>
            <a:ext cx="77205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Will continue to update models to make them safer and more aligned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Adopt layers of mitigations throughout the model system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Build evaluations, mitigations, and approach deployment with real world 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usage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in mind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Ensure that safety assessments cover emergent risks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Doing more research into economic impacts of AI and 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increased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automation, evaluations for risky emergent behaviors, interpretability, 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explainability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and calibration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88" name="Google Shape;288;p48"/>
          <p:cNvSpPr txBox="1"/>
          <p:nvPr/>
        </p:nvSpPr>
        <p:spPr>
          <a:xfrm>
            <a:off x="940650" y="1331125"/>
            <a:ext cx="72627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https://cdn.openai.com/papers/gpt-4.pdf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3418350" y="2597700"/>
            <a:ext cx="2307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CAPABILITIES &amp;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168" name="Google Shape;168;p37"/>
          <p:cNvSpPr txBox="1"/>
          <p:nvPr>
            <p:ph idx="2" type="title"/>
          </p:nvPr>
        </p:nvSpPr>
        <p:spPr>
          <a:xfrm>
            <a:off x="6028553" y="2794200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SOLUTION &amp;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69" name="Google Shape;169;p37"/>
          <p:cNvSpPr txBox="1"/>
          <p:nvPr>
            <p:ph idx="4" type="title"/>
          </p:nvPr>
        </p:nvSpPr>
        <p:spPr>
          <a:xfrm>
            <a:off x="928300" y="2674000"/>
            <a:ext cx="2307300" cy="9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&amp; PREDICTABLE SCALING</a:t>
            </a:r>
            <a:endParaRPr/>
          </a:p>
        </p:txBody>
      </p:sp>
      <p:sp>
        <p:nvSpPr>
          <p:cNvPr id="170" name="Google Shape;170;p37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1" name="Google Shape;171;p37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72" name="Google Shape;172;p37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173" name="Google Shape;173;p37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174" name="Google Shape;174;p37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75" name="Google Shape;175;p37"/>
          <p:cNvSpPr txBox="1"/>
          <p:nvPr>
            <p:ph idx="6" type="title"/>
          </p:nvPr>
        </p:nvSpPr>
        <p:spPr>
          <a:xfrm>
            <a:off x="1704150" y="315550"/>
            <a:ext cx="5735700" cy="9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Agenda</a:t>
            </a:r>
            <a:endParaRPr sz="24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8"/>
          <p:cNvSpPr txBox="1"/>
          <p:nvPr>
            <p:ph type="title"/>
          </p:nvPr>
        </p:nvSpPr>
        <p:spPr>
          <a:xfrm>
            <a:off x="938500" y="445025"/>
            <a:ext cx="7734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Predictable Scaling - </a:t>
            </a:r>
            <a:r>
              <a:rPr lang="en" sz="1900"/>
              <a:t>building deep learning stack for scale predictability</a:t>
            </a:r>
            <a:endParaRPr sz="1900"/>
          </a:p>
        </p:txBody>
      </p:sp>
      <p:sp>
        <p:nvSpPr>
          <p:cNvPr id="181" name="Google Shape;181;p38"/>
          <p:cNvSpPr txBox="1"/>
          <p:nvPr>
            <p:ph idx="1" type="subTitle"/>
          </p:nvPr>
        </p:nvSpPr>
        <p:spPr>
          <a:xfrm>
            <a:off x="938516" y="1386425"/>
            <a:ext cx="61170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Predict GPT-4’s performance by training  smaller models</a:t>
            </a:r>
            <a:endParaRPr/>
          </a:p>
        </p:txBody>
      </p:sp>
      <p:sp>
        <p:nvSpPr>
          <p:cNvPr id="182" name="Google Shape;182;p38"/>
          <p:cNvSpPr txBox="1"/>
          <p:nvPr>
            <p:ph idx="3" type="title"/>
          </p:nvPr>
        </p:nvSpPr>
        <p:spPr>
          <a:xfrm>
            <a:off x="2862600" y="2383950"/>
            <a:ext cx="3141600" cy="27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Pass rate on HumanEval dataset: “...measures the ability to synthesize Python functions of varying complexity.”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Created infrastructure and optimization methods with predictable behavior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Power law relationship for each problem: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E(p) [log(pass_rate(C))] = α∗C ^(−k)</a:t>
            </a:r>
            <a:endParaRPr/>
          </a:p>
        </p:txBody>
      </p:sp>
      <p:sp>
        <p:nvSpPr>
          <p:cNvPr id="183" name="Google Shape;183;p38"/>
          <p:cNvSpPr txBox="1"/>
          <p:nvPr>
            <p:ph idx="4" type="subTitle"/>
          </p:nvPr>
        </p:nvSpPr>
        <p:spPr>
          <a:xfrm>
            <a:off x="3208188" y="1778538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Interpretable metric of capability:</a:t>
            </a:r>
            <a:endParaRPr/>
          </a:p>
        </p:txBody>
      </p:sp>
      <p:sp>
        <p:nvSpPr>
          <p:cNvPr id="184" name="Google Shape;184;p38"/>
          <p:cNvSpPr txBox="1"/>
          <p:nvPr>
            <p:ph idx="5" type="title"/>
          </p:nvPr>
        </p:nvSpPr>
        <p:spPr>
          <a:xfrm>
            <a:off x="-73250" y="2504200"/>
            <a:ext cx="2763000" cy="11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Predicting final loss w/ high accuracy using scaling law: L(C) = aC^(b) + c</a:t>
            </a:r>
            <a:endParaRPr/>
          </a:p>
        </p:txBody>
      </p:sp>
      <p:sp>
        <p:nvSpPr>
          <p:cNvPr id="185" name="Google Shape;185;p38"/>
          <p:cNvSpPr txBox="1"/>
          <p:nvPr>
            <p:ph idx="6" type="subTitle"/>
          </p:nvPr>
        </p:nvSpPr>
        <p:spPr>
          <a:xfrm>
            <a:off x="270438" y="199182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Prediction</a:t>
            </a:r>
            <a:endParaRPr/>
          </a:p>
        </p:txBody>
      </p:sp>
      <p:sp>
        <p:nvSpPr>
          <p:cNvPr id="186" name="Google Shape;186;p38"/>
          <p:cNvSpPr txBox="1"/>
          <p:nvPr>
            <p:ph idx="7" type="title"/>
          </p:nvPr>
        </p:nvSpPr>
        <p:spPr>
          <a:xfrm>
            <a:off x="6004188" y="250420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“proposes several tasks for which model performance decreases as function of scale”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GPT-4 instead reverses this trend, making this capability hard to predict</a:t>
            </a:r>
            <a:endParaRPr/>
          </a:p>
        </p:txBody>
      </p:sp>
      <p:sp>
        <p:nvSpPr>
          <p:cNvPr id="187" name="Google Shape;187;p38"/>
          <p:cNvSpPr txBox="1"/>
          <p:nvPr>
            <p:ph idx="8" type="subTitle"/>
          </p:nvPr>
        </p:nvSpPr>
        <p:spPr>
          <a:xfrm>
            <a:off x="6253363" y="189880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Capabilities hard to predict: Inverse Scaling Prize</a:t>
            </a:r>
            <a:endParaRPr/>
          </a:p>
        </p:txBody>
      </p:sp>
      <p:cxnSp>
        <p:nvCxnSpPr>
          <p:cNvPr id="188" name="Google Shape;188;p3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189" name="Google Shape;18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59" y="3529652"/>
            <a:ext cx="2388690" cy="147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Capabilities 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195" name="Google Shape;195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196" name="Google Shape;19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600" y="1108675"/>
            <a:ext cx="2954298" cy="3399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9325" y="2651725"/>
            <a:ext cx="2365550" cy="1796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1748" y="1108674"/>
            <a:ext cx="2365549" cy="285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9"/>
          <p:cNvSpPr txBox="1"/>
          <p:nvPr/>
        </p:nvSpPr>
        <p:spPr>
          <a:xfrm>
            <a:off x="268300" y="4507850"/>
            <a:ext cx="285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Performance on academic and professional exams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" name="Google Shape;200;p39"/>
          <p:cNvSpPr txBox="1"/>
          <p:nvPr/>
        </p:nvSpPr>
        <p:spPr>
          <a:xfrm>
            <a:off x="5019700" y="5713200"/>
            <a:ext cx="916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p39"/>
          <p:cNvSpPr txBox="1"/>
          <p:nvPr/>
        </p:nvSpPr>
        <p:spPr>
          <a:xfrm>
            <a:off x="3534825" y="4400000"/>
            <a:ext cx="2763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Performance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on academic benchmarks alongside best SOTA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" name="Google Shape;202;p39"/>
          <p:cNvSpPr txBox="1"/>
          <p:nvPr/>
        </p:nvSpPr>
        <p:spPr>
          <a:xfrm>
            <a:off x="6713300" y="3902550"/>
            <a:ext cx="236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Visual Inputs example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3" name="Google Shape;203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7755" y="661788"/>
            <a:ext cx="1628695" cy="1796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0"/>
          <p:cNvSpPr txBox="1"/>
          <p:nvPr>
            <p:ph idx="6" type="title"/>
          </p:nvPr>
        </p:nvSpPr>
        <p:spPr>
          <a:xfrm>
            <a:off x="3534550" y="17840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9" name="Google Shape;209;p40"/>
          <p:cNvSpPr txBox="1"/>
          <p:nvPr>
            <p:ph type="title"/>
          </p:nvPr>
        </p:nvSpPr>
        <p:spPr>
          <a:xfrm>
            <a:off x="819597" y="2611000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Hallucination</a:t>
            </a:r>
            <a:endParaRPr/>
          </a:p>
        </p:txBody>
      </p:sp>
      <p:sp>
        <p:nvSpPr>
          <p:cNvPr id="210" name="Google Shape;210;p40"/>
          <p:cNvSpPr txBox="1"/>
          <p:nvPr>
            <p:ph idx="2" type="title"/>
          </p:nvPr>
        </p:nvSpPr>
        <p:spPr>
          <a:xfrm>
            <a:off x="6000350" y="2597700"/>
            <a:ext cx="2349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Harmful Content</a:t>
            </a:r>
            <a:endParaRPr/>
          </a:p>
        </p:txBody>
      </p:sp>
      <p:sp>
        <p:nvSpPr>
          <p:cNvPr id="211" name="Google Shape;211;p40"/>
          <p:cNvSpPr txBox="1"/>
          <p:nvPr>
            <p:ph idx="7" type="title"/>
          </p:nvPr>
        </p:nvSpPr>
        <p:spPr>
          <a:xfrm>
            <a:off x="819600" y="17840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2" name="Google Shape;212;p40"/>
          <p:cNvSpPr txBox="1"/>
          <p:nvPr>
            <p:ph idx="8" type="title"/>
          </p:nvPr>
        </p:nvSpPr>
        <p:spPr>
          <a:xfrm>
            <a:off x="61418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3</a:t>
            </a:r>
            <a:endParaRPr/>
          </a:p>
        </p:txBody>
      </p:sp>
      <p:cxnSp>
        <p:nvCxnSpPr>
          <p:cNvPr id="213" name="Google Shape;213;p40"/>
          <p:cNvCxnSpPr/>
          <p:nvPr/>
        </p:nvCxnSpPr>
        <p:spPr>
          <a:xfrm>
            <a:off x="1642950" y="7754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214" name="Google Shape;214;p40"/>
          <p:cNvCxnSpPr/>
          <p:nvPr/>
        </p:nvCxnSpPr>
        <p:spPr>
          <a:xfrm>
            <a:off x="1654500" y="25594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215" name="Google Shape;215;p40"/>
          <p:cNvCxnSpPr/>
          <p:nvPr/>
        </p:nvCxnSpPr>
        <p:spPr>
          <a:xfrm>
            <a:off x="697670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16" name="Google Shape;216;p40"/>
          <p:cNvSpPr txBox="1"/>
          <p:nvPr>
            <p:ph idx="6" type="title"/>
          </p:nvPr>
        </p:nvSpPr>
        <p:spPr>
          <a:xfrm>
            <a:off x="1704150" y="315550"/>
            <a:ext cx="5735700" cy="9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Challenges</a:t>
            </a:r>
            <a:r>
              <a:rPr lang="en" sz="2400">
                <a:solidFill>
                  <a:schemeClr val="accent1"/>
                </a:solidFill>
              </a:rPr>
              <a:t> 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217" name="Google Shape;217;p40"/>
          <p:cNvSpPr txBox="1"/>
          <p:nvPr/>
        </p:nvSpPr>
        <p:spPr>
          <a:xfrm>
            <a:off x="3229000" y="3159400"/>
            <a:ext cx="2678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Instructions for recreating commercial and military weapons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Similar problems to hallucinations if  the prompt is too long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40"/>
          <p:cNvSpPr txBox="1"/>
          <p:nvPr/>
        </p:nvSpPr>
        <p:spPr>
          <a:xfrm>
            <a:off x="711900" y="3159400"/>
            <a:ext cx="2282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Create material that is illogical or untrue in respect to particular sources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40"/>
          <p:cNvSpPr txBox="1"/>
          <p:nvPr/>
        </p:nvSpPr>
        <p:spPr>
          <a:xfrm>
            <a:off x="6221000" y="3062925"/>
            <a:ext cx="1908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Prompts that lead to harmful content or content that shouldn’t be accessed</a:t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0" name="Google Shape;220;p40"/>
          <p:cNvCxnSpPr/>
          <p:nvPr/>
        </p:nvCxnSpPr>
        <p:spPr>
          <a:xfrm>
            <a:off x="436945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21" name="Google Shape;221;p40"/>
          <p:cNvSpPr txBox="1"/>
          <p:nvPr>
            <p:ph idx="2" type="title"/>
          </p:nvPr>
        </p:nvSpPr>
        <p:spPr>
          <a:xfrm>
            <a:off x="3574153" y="2611000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Proliferation of Conventional and Unconventional Weapons</a:t>
            </a:r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1"/>
          <p:cNvSpPr txBox="1"/>
          <p:nvPr>
            <p:ph idx="6" type="title"/>
          </p:nvPr>
        </p:nvSpPr>
        <p:spPr>
          <a:xfrm>
            <a:off x="-91925" y="11220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27" name="Google Shape;227;p41"/>
          <p:cNvSpPr txBox="1"/>
          <p:nvPr>
            <p:ph type="title"/>
          </p:nvPr>
        </p:nvSpPr>
        <p:spPr>
          <a:xfrm>
            <a:off x="50622" y="3765513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Disinformation and Influence Operations</a:t>
            </a:r>
            <a:endParaRPr sz="1000"/>
          </a:p>
        </p:txBody>
      </p:sp>
      <p:sp>
        <p:nvSpPr>
          <p:cNvPr id="228" name="Google Shape;228;p41"/>
          <p:cNvSpPr txBox="1"/>
          <p:nvPr>
            <p:ph idx="4" type="title"/>
          </p:nvPr>
        </p:nvSpPr>
        <p:spPr>
          <a:xfrm>
            <a:off x="-91928" y="19668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Harms of representation, allocation, and quality of service</a:t>
            </a:r>
            <a:endParaRPr sz="1000"/>
          </a:p>
        </p:txBody>
      </p:sp>
      <p:sp>
        <p:nvSpPr>
          <p:cNvPr id="229" name="Google Shape;229;p41"/>
          <p:cNvSpPr txBox="1"/>
          <p:nvPr>
            <p:ph idx="7" type="title"/>
          </p:nvPr>
        </p:nvSpPr>
        <p:spPr>
          <a:xfrm>
            <a:off x="50625" y="3092938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230" name="Google Shape;230;p41"/>
          <p:cNvCxnSpPr/>
          <p:nvPr/>
        </p:nvCxnSpPr>
        <p:spPr>
          <a:xfrm>
            <a:off x="742975" y="18974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231" name="Google Shape;231;p41"/>
          <p:cNvCxnSpPr/>
          <p:nvPr/>
        </p:nvCxnSpPr>
        <p:spPr>
          <a:xfrm>
            <a:off x="885525" y="3868398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32" name="Google Shape;232;p41"/>
          <p:cNvSpPr txBox="1"/>
          <p:nvPr>
            <p:ph idx="6" type="title"/>
          </p:nvPr>
        </p:nvSpPr>
        <p:spPr>
          <a:xfrm>
            <a:off x="1704150" y="67325"/>
            <a:ext cx="5735700" cy="47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Challenges</a:t>
            </a:r>
            <a:r>
              <a:rPr lang="en" sz="2400">
                <a:solidFill>
                  <a:schemeClr val="accent1"/>
                </a:solidFill>
              </a:rPr>
              <a:t> </a:t>
            </a:r>
            <a:endParaRPr sz="2400">
              <a:solidFill>
                <a:schemeClr val="accent1"/>
              </a:solidFill>
            </a:endParaRPr>
          </a:p>
        </p:txBody>
      </p:sp>
      <p:pic>
        <p:nvPicPr>
          <p:cNvPr id="233" name="Google Shape;23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075" y="1450164"/>
            <a:ext cx="7012424" cy="89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1"/>
          <p:cNvPicPr preferRelativeResize="0"/>
          <p:nvPr/>
        </p:nvPicPr>
        <p:blipFill rotWithShape="1">
          <a:blip r:embed="rId4">
            <a:alphaModFix/>
          </a:blip>
          <a:srcRect b="64751" l="0" r="0" t="0"/>
          <a:stretch/>
        </p:blipFill>
        <p:spPr>
          <a:xfrm>
            <a:off x="2117625" y="2809013"/>
            <a:ext cx="5688125" cy="140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40" name="Google Shape;240;p42"/>
          <p:cNvSpPr txBox="1"/>
          <p:nvPr>
            <p:ph idx="1" type="body"/>
          </p:nvPr>
        </p:nvSpPr>
        <p:spPr>
          <a:xfrm>
            <a:off x="938500" y="1659275"/>
            <a:ext cx="4946400" cy="32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Privacy: </a:t>
            </a:r>
            <a:r>
              <a:rPr lang="en"/>
              <a:t>can complete </a:t>
            </a:r>
            <a:r>
              <a:rPr lang="en"/>
              <a:t>multiple basic tasks that may relate to personal and geographic information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Cybersecurity: </a:t>
            </a:r>
            <a:r>
              <a:rPr lang="en"/>
              <a:t>significant limitations for operations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Potential for Risky Emergent Behaviors: </a:t>
            </a:r>
            <a:r>
              <a:rPr lang="en"/>
              <a:t>Ineffective at autonomously replicating, acquiring resources, and avoiding being shut down “in the wild”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Interactions </a:t>
            </a:r>
            <a:r>
              <a:rPr b="1" lang="en"/>
              <a:t>with other systems: </a:t>
            </a:r>
            <a:r>
              <a:rPr lang="en"/>
              <a:t>Potential for risk created by independent high-impact decision-makers relying on decision assistance from models</a:t>
            </a:r>
            <a:endParaRPr b="1"/>
          </a:p>
        </p:txBody>
      </p:sp>
      <p:cxnSp>
        <p:nvCxnSpPr>
          <p:cNvPr id="241" name="Google Shape;241;p4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47" name="Google Shape;247;p4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Economic Impacts: </a:t>
            </a:r>
            <a:r>
              <a:rPr lang="en"/>
              <a:t>Can augment human workers, either assisting or displacing them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Acceleration: </a:t>
            </a:r>
            <a:r>
              <a:rPr lang="en"/>
              <a:t>Risk of racing dynamics leading to a decline in safety standards, the diffusion of bad norms, and accelerated AI timelines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Overreliance: </a:t>
            </a:r>
            <a:r>
              <a:rPr lang="en"/>
              <a:t>Often exhibits tendencies (make up facts, double-down on incorrect information, perform tasks incorrectly) in ways that are more convincing and believable than earlier models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248" name="Google Shape;248;p4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 txBox="1"/>
          <p:nvPr>
            <p:ph idx="4294967295" type="title"/>
          </p:nvPr>
        </p:nvSpPr>
        <p:spPr>
          <a:xfrm>
            <a:off x="860325" y="2710825"/>
            <a:ext cx="7743300" cy="18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“...promote ethical and responsible use of AI language models and support their potential to benefit society as a whole” 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- ChatGPT about OpenAI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44"/>
          <p:cNvSpPr txBox="1"/>
          <p:nvPr>
            <p:ph idx="4294967295" type="title"/>
          </p:nvPr>
        </p:nvSpPr>
        <p:spPr>
          <a:xfrm>
            <a:off x="500750" y="2101050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Solution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